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Inter SemiBold"/>
      <p:regular r:id="rId13"/>
      <p:bold r:id="rId14"/>
    </p:embeddedFont>
    <p:embeddedFont>
      <p:font typeface="Inter Light"/>
      <p:regular r:id="rId15"/>
      <p:bold r:id="rId16"/>
    </p:embeddedFont>
    <p:embeddedFont>
      <p:font typeface="Inter"/>
      <p:regular r:id="rId17"/>
      <p:bold r:id="rId18"/>
    </p:embeddedFont>
    <p:embeddedFont>
      <p:font typeface="Inter ExtraLight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ExtraLigh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InterSemiBold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Light-regular.fntdata"/><Relationship Id="rId14" Type="http://schemas.openxmlformats.org/officeDocument/2006/relationships/font" Target="fonts/InterSemiBold-bold.fntdata"/><Relationship Id="rId17" Type="http://schemas.openxmlformats.org/officeDocument/2006/relationships/font" Target="fonts/Inter-regular.fntdata"/><Relationship Id="rId16" Type="http://schemas.openxmlformats.org/officeDocument/2006/relationships/font" Target="fonts/InterLight-bold.fntdata"/><Relationship Id="rId5" Type="http://schemas.openxmlformats.org/officeDocument/2006/relationships/slide" Target="slides/slide1.xml"/><Relationship Id="rId19" Type="http://schemas.openxmlformats.org/officeDocument/2006/relationships/font" Target="fonts/InterExtraLight-regular.fntdata"/><Relationship Id="rId6" Type="http://schemas.openxmlformats.org/officeDocument/2006/relationships/slide" Target="slides/slide2.xml"/><Relationship Id="rId18" Type="http://schemas.openxmlformats.org/officeDocument/2006/relationships/font" Target="fonts/Inter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sfb.info.unamur.be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5178bf3d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a5178bf3d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c7fec24e0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g1c7fec24e0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a5178bf3d4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a5178bf3d4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c7feb7f43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1c7feb7f43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14bdfcd4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1e14bdfcd4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deb194c32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22deb194c32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i="1" lang="fr" sz="1800">
                <a:solidFill>
                  <a:srgbClr val="595959"/>
                </a:solidFill>
              </a:rPr>
              <a:t>Methodology : videos of people signing from LSFB (scientific lab), methodology from Dr kim (Mediapipe Holistic + modified GRU) </a:t>
            </a:r>
            <a:endParaRPr i="1" sz="1800">
              <a:solidFill>
                <a:srgbClr val="59595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i="1" lang="fr" sz="1800">
                <a:solidFill>
                  <a:srgbClr val="595959"/>
                </a:solidFill>
              </a:rPr>
              <a:t>Dataset : </a:t>
            </a:r>
            <a:r>
              <a:rPr i="1" lang="fr" sz="1800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https://lsfb.info.unamur.be</a:t>
            </a:r>
            <a:r>
              <a:rPr i="1" lang="fr" sz="1800">
                <a:solidFill>
                  <a:srgbClr val="595959"/>
                </a:solidFill>
              </a:rPr>
              <a:t> LSFB</a:t>
            </a:r>
            <a:endParaRPr i="1" sz="1800">
              <a:solidFill>
                <a:srgbClr val="59595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i="1" lang="fr" sz="1800">
                <a:solidFill>
                  <a:srgbClr val="595959"/>
                </a:solidFill>
              </a:rPr>
              <a:t>Models: GRU</a:t>
            </a:r>
            <a:endParaRPr i="1" sz="1800">
              <a:solidFill>
                <a:srgbClr val="59595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i="1" lang="fr" sz="1800">
                <a:solidFill>
                  <a:srgbClr val="595959"/>
                </a:solidFill>
              </a:rPr>
              <a:t>Technologies: Docker, Heroku, FastAPI, Streamlit (schéma)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c7feb7f43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1c7feb7f43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5178bf3d4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a5178bf3d4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6.png"/><Relationship Id="rId10" Type="http://schemas.openxmlformats.org/officeDocument/2006/relationships/image" Target="../media/image5.png"/><Relationship Id="rId13" Type="http://schemas.openxmlformats.org/officeDocument/2006/relationships/image" Target="../media/image14.png"/><Relationship Id="rId1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fr.linkedin.com/in/dalanda-diallo-8b495647" TargetMode="External"/><Relationship Id="rId4" Type="http://schemas.openxmlformats.org/officeDocument/2006/relationships/hyperlink" Target="https://fr.linkedin.com/in/dalanda-diallo-8b495647" TargetMode="External"/><Relationship Id="rId9" Type="http://schemas.openxmlformats.org/officeDocument/2006/relationships/image" Target="../media/image1.png"/><Relationship Id="rId15" Type="http://schemas.openxmlformats.org/officeDocument/2006/relationships/image" Target="../media/image11.jpg"/><Relationship Id="rId14" Type="http://schemas.openxmlformats.org/officeDocument/2006/relationships/image" Target="../media/image12.png"/><Relationship Id="rId16" Type="http://schemas.openxmlformats.org/officeDocument/2006/relationships/image" Target="../media/image7.png"/><Relationship Id="rId5" Type="http://schemas.openxmlformats.org/officeDocument/2006/relationships/hyperlink" Target="https://www.linkedin.com/in/djalil-djebali-036804145/" TargetMode="External"/><Relationship Id="rId6" Type="http://schemas.openxmlformats.org/officeDocument/2006/relationships/hyperlink" Target="https://www.linkedin.com/in/c%C3%A9line-martineau-9b46628/" TargetMode="External"/><Relationship Id="rId7" Type="http://schemas.openxmlformats.org/officeDocument/2006/relationships/hyperlink" Target="https://www.linkedin.com/in/bastien-monin/" TargetMode="External"/><Relationship Id="rId8" Type="http://schemas.openxmlformats.org/officeDocument/2006/relationships/hyperlink" Target="https://www.linkedin.com/in/delphinecesar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hyperlink" Target="http://drive.google.com/file/d/1dcJnoNcRIcY2eeKAV0tSIQkGY-xkJ7vX/view" TargetMode="External"/><Relationship Id="rId6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hyperlink" Target="https://lsfb.info.unamur.b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hyperlink" Target="https://lsfb.info.unamur.be" TargetMode="External"/><Relationship Id="rId5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718100" y="866768"/>
            <a:ext cx="64782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1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Your Tech Bootcamp</a:t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4500" y="79592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844500" y="2225275"/>
            <a:ext cx="7271700" cy="92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4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Group 6 - Main’Terprète</a:t>
            </a:r>
            <a:endParaRPr sz="40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325400" y="3057300"/>
            <a:ext cx="339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15955"/>
                </a:solidFill>
              </a:rPr>
              <a:t>Sign language translation</a:t>
            </a:r>
            <a:endParaRPr>
              <a:solidFill>
                <a:srgbClr val="01595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-4975" y="1550"/>
            <a:ext cx="2217600" cy="51612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131325" y="804600"/>
            <a:ext cx="18408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fr" sz="16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Group members</a:t>
            </a:r>
            <a:endParaRPr b="1" sz="16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329988" y="1361088"/>
            <a:ext cx="23892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highlight>
                  <a:srgbClr val="FFFFFF"/>
                </a:highlight>
              </a:rPr>
              <a:t>Dalanda Diallo</a:t>
            </a:r>
            <a:b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fr" sz="1000" u="sng">
                <a:solidFill>
                  <a:srgbClr val="1155CC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</a:t>
            </a:r>
            <a:r>
              <a:rPr lang="fr" sz="1000" u="sng">
                <a:solidFill>
                  <a:srgbClr val="1155CC"/>
                </a:solidFill>
                <a:highlight>
                  <a:srgbClr val="FFFFFF"/>
                </a:highlight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din.com/in/mdalanda-diallo/</a:t>
            </a:r>
            <a: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3329988" y="2306849"/>
            <a:ext cx="27588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highlight>
                  <a:srgbClr val="FFFFFF"/>
                </a:highlight>
              </a:rPr>
              <a:t>Djalil Djebali</a:t>
            </a:r>
            <a:b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fr" sz="1000" u="sng">
                <a:solidFill>
                  <a:srgbClr val="1155CC"/>
                </a:solidFill>
                <a:highlight>
                  <a:srgbClr val="FFFFFF"/>
                </a:highlight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linkedin.com/in/djalil-djebali/</a:t>
            </a:r>
            <a: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3329988" y="3235763"/>
            <a:ext cx="32367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fr" sz="1200">
                <a:solidFill>
                  <a:schemeClr val="dk1"/>
                </a:solidFill>
                <a:highlight>
                  <a:srgbClr val="FFFFFF"/>
                </a:highlight>
              </a:rPr>
              <a:t>Céline Martineau</a:t>
            </a:r>
            <a:b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  <a:t>         </a:t>
            </a:r>
            <a:r>
              <a:rPr lang="fr" sz="1000" u="sng">
                <a:solidFill>
                  <a:srgbClr val="1155CC"/>
                </a:solidFill>
                <a:highlight>
                  <a:srgbClr val="FFFFFF"/>
                </a:highlight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linkedin.com/in/cnmartineau/</a:t>
            </a:r>
            <a: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3341363" y="4198350"/>
            <a:ext cx="28473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highlight>
                  <a:srgbClr val="FFFFFF"/>
                </a:highlight>
              </a:rPr>
              <a:t>Bastien Monin</a:t>
            </a:r>
            <a:b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fr" sz="1000" u="sng">
                <a:solidFill>
                  <a:srgbClr val="1155CC"/>
                </a:solidFill>
                <a:highlight>
                  <a:srgbClr val="FFFFFF"/>
                </a:highlight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linkedin.com/in/bastien-monin/</a:t>
            </a:r>
            <a:r>
              <a:rPr lang="fr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endParaRPr/>
          </a:p>
        </p:txBody>
      </p:sp>
      <p:grpSp>
        <p:nvGrpSpPr>
          <p:cNvPr id="68" name="Google Shape;68;p14"/>
          <p:cNvGrpSpPr/>
          <p:nvPr/>
        </p:nvGrpSpPr>
        <p:grpSpPr>
          <a:xfrm>
            <a:off x="3329988" y="415338"/>
            <a:ext cx="2199900" cy="551100"/>
            <a:chOff x="3329988" y="415338"/>
            <a:chExt cx="2199900" cy="551100"/>
          </a:xfrm>
        </p:grpSpPr>
        <p:sp>
          <p:nvSpPr>
            <p:cNvPr id="69" name="Google Shape;69;p14"/>
            <p:cNvSpPr txBox="1"/>
            <p:nvPr/>
          </p:nvSpPr>
          <p:spPr>
            <a:xfrm>
              <a:off x="3329988" y="415338"/>
              <a:ext cx="2199900" cy="55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chemeClr val="dk1"/>
                  </a:solidFill>
                  <a:highlight>
                    <a:srgbClr val="FFFFFF"/>
                  </a:highlight>
                </a:rPr>
                <a:t>Delphine César</a:t>
              </a:r>
              <a:br>
                <a:rPr lang="fr" sz="1000">
                  <a:solidFill>
                    <a:schemeClr val="dk1"/>
                  </a:solidFill>
                  <a:highlight>
                    <a:srgbClr val="FFFFFF"/>
                  </a:highlight>
                </a:rPr>
              </a:br>
              <a:r>
                <a:rPr lang="fr" sz="1000">
                  <a:solidFill>
                    <a:schemeClr val="dk1"/>
                  </a:solidFill>
                  <a:highlight>
                    <a:srgbClr val="FFFFFF"/>
                  </a:highlight>
                </a:rPr>
                <a:t>      </a:t>
              </a:r>
              <a:r>
                <a:rPr lang="fr" sz="1000" u="sng">
                  <a:solidFill>
                    <a:srgbClr val="1155CC"/>
                  </a:solidFill>
                  <a:highlight>
                    <a:srgbClr val="FFFFFF"/>
                  </a:highlight>
                  <a:hlinkClick r:id="rId8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linkedin.com/in/delphinecesar/</a:t>
              </a:r>
              <a:r>
                <a:rPr lang="fr" sz="1000">
                  <a:solidFill>
                    <a:schemeClr val="dk1"/>
                  </a:solidFill>
                  <a:highlight>
                    <a:srgbClr val="FFFFFF"/>
                  </a:highlight>
                </a:rPr>
                <a:t> </a:t>
              </a:r>
              <a:endParaRPr/>
            </a:p>
          </p:txBody>
        </p:sp>
        <p:pic>
          <p:nvPicPr>
            <p:cNvPr id="70" name="Google Shape;70;p14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425400" y="702263"/>
              <a:ext cx="169975" cy="16997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1" name="Google Shape;71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425400" y="1659138"/>
            <a:ext cx="169975" cy="1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425400" y="2601063"/>
            <a:ext cx="169975" cy="1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425400" y="3542988"/>
            <a:ext cx="169975" cy="1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425400" y="4509075"/>
            <a:ext cx="169975" cy="1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475035" y="302453"/>
            <a:ext cx="789900" cy="789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11">
            <a:alphaModFix/>
          </a:blip>
          <a:srcRect b="27641" l="0" r="0" t="0"/>
          <a:stretch/>
        </p:blipFill>
        <p:spPr>
          <a:xfrm>
            <a:off x="2475025" y="1255639"/>
            <a:ext cx="789900" cy="762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 rotWithShape="1">
          <a:blip r:embed="rId12">
            <a:alphaModFix/>
          </a:blip>
          <a:srcRect b="0" l="21301" r="21513" t="0"/>
          <a:stretch/>
        </p:blipFill>
        <p:spPr>
          <a:xfrm>
            <a:off x="2475025" y="4100710"/>
            <a:ext cx="789900" cy="777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455375" y="3119109"/>
            <a:ext cx="829200" cy="82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475037" y="2176798"/>
            <a:ext cx="789900" cy="789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6926359" y="0"/>
            <a:ext cx="221763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8548658" y="4815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pic>
        <p:nvPicPr>
          <p:cNvPr id="82" name="Google Shape;82;p14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2347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idx="4294967295" type="ctrTitle"/>
          </p:nvPr>
        </p:nvSpPr>
        <p:spPr>
          <a:xfrm>
            <a:off x="887866" y="250900"/>
            <a:ext cx="9459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Pitch</a:t>
            </a:r>
            <a:endParaRPr i="0" sz="22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7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b="0" l="6497" r="19663" t="0"/>
          <a:stretch/>
        </p:blipFill>
        <p:spPr>
          <a:xfrm>
            <a:off x="5433000" y="0"/>
            <a:ext cx="37212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417950" y="1050000"/>
            <a:ext cx="4387200" cy="41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Statement</a:t>
            </a:r>
            <a:endParaRPr sz="1900">
              <a:solidFill>
                <a:srgbClr val="3FDAD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AI could have a positive impact on people’s 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life and our society.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Problem</a:t>
            </a:r>
            <a:endParaRPr sz="1900">
              <a:solidFill>
                <a:srgbClr val="3FDAD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Improve communication between deaf 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and hearing people, especially children.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Users</a:t>
            </a:r>
            <a:endParaRPr sz="1900">
              <a:solidFill>
                <a:srgbClr val="3FDAD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Anyone who’s interacting with deaf children.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Context</a:t>
            </a:r>
            <a:endParaRPr sz="1900">
              <a:solidFill>
                <a:srgbClr val="3FDAD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No French translation application available.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 txBox="1"/>
          <p:nvPr>
            <p:ph idx="12" type="sldNum"/>
          </p:nvPr>
        </p:nvSpPr>
        <p:spPr>
          <a:xfrm>
            <a:off x="8548658" y="4815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2781525" y="-8850"/>
            <a:ext cx="6372600" cy="5161200"/>
          </a:xfrm>
          <a:prstGeom prst="rect">
            <a:avLst/>
          </a:prstGeom>
          <a:solidFill>
            <a:srgbClr val="0E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6"/>
          <p:cNvSpPr txBox="1"/>
          <p:nvPr>
            <p:ph idx="4294967295" type="ctrTitle"/>
          </p:nvPr>
        </p:nvSpPr>
        <p:spPr>
          <a:xfrm>
            <a:off x="887866" y="250900"/>
            <a:ext cx="1215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Results</a:t>
            </a:r>
            <a:endParaRPr i="0" sz="22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00" name="Google Shape;10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7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 txBox="1"/>
          <p:nvPr/>
        </p:nvSpPr>
        <p:spPr>
          <a:xfrm>
            <a:off x="442963" y="1054825"/>
            <a:ext cx="24498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3 interactive pages</a:t>
            </a:r>
            <a:endParaRPr sz="13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Translate up to 10 words</a:t>
            </a:r>
            <a:endParaRPr sz="13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Easy to use</a:t>
            </a:r>
            <a:endParaRPr sz="13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1675" y="2809003"/>
            <a:ext cx="1294301" cy="12943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/>
        </p:nvSpPr>
        <p:spPr>
          <a:xfrm>
            <a:off x="447025" y="4034325"/>
            <a:ext cx="2237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Inter ExtraLight"/>
                <a:ea typeface="Inter ExtraLight"/>
                <a:cs typeface="Inter ExtraLight"/>
                <a:sym typeface="Inter ExtraLight"/>
              </a:rPr>
              <a:t>https://mainterprete.herokuapp.com/</a:t>
            </a:r>
            <a:endParaRPr sz="900">
              <a:latin typeface="Inter ExtraLight"/>
              <a:ea typeface="Inter ExtraLight"/>
              <a:cs typeface="Inter ExtraLight"/>
              <a:sym typeface="Inter ExtraLight"/>
            </a:endParaRPr>
          </a:p>
        </p:txBody>
      </p:sp>
      <p:pic>
        <p:nvPicPr>
          <p:cNvPr id="104" name="Google Shape;104;p16" title="video_demo_mainterprete_1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58150" y="160925"/>
            <a:ext cx="6016025" cy="45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8548658" y="4815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900">
                <a:solidFill>
                  <a:schemeClr val="lt1"/>
                </a:solidFill>
              </a:rPr>
              <a:t>‹#›</a:t>
            </a:fld>
            <a:endParaRPr sz="900">
              <a:solidFill>
                <a:schemeClr val="lt1"/>
              </a:solidFill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98575" y="1054825"/>
            <a:ext cx="402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DAD2"/>
              </a:buClr>
              <a:buSzPts val="1300"/>
              <a:buFont typeface="Inter Light"/>
              <a:buChar char="●"/>
            </a:pPr>
            <a:r>
              <a:t/>
            </a:r>
            <a:endParaRPr i="1" sz="13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DAD2"/>
              </a:buClr>
              <a:buSzPts val="1300"/>
              <a:buFont typeface="Inter Light"/>
              <a:buChar char="●"/>
            </a:pPr>
            <a:r>
              <a:t/>
            </a:r>
            <a:endParaRPr i="1" sz="13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DAD2"/>
              </a:buClr>
              <a:buSzPts val="1300"/>
              <a:buFont typeface="Inter Light"/>
              <a:buChar char="●"/>
            </a:pPr>
            <a:r>
              <a:t/>
            </a:r>
            <a:endParaRPr i="1" sz="13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844100"/>
            <a:ext cx="8939200" cy="374588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>
            <p:ph idx="4294967295" type="ctrTitle"/>
          </p:nvPr>
        </p:nvSpPr>
        <p:spPr>
          <a:xfrm>
            <a:off x="868600" y="256850"/>
            <a:ext cx="29604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Solution description</a:t>
            </a:r>
            <a:endParaRPr i="0" sz="22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47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/>
          <p:nvPr/>
        </p:nvSpPr>
        <p:spPr>
          <a:xfrm>
            <a:off x="0" y="4892025"/>
            <a:ext cx="91542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0" y="4856175"/>
            <a:ext cx="4988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3FDAD2"/>
                </a:solidFill>
                <a:latin typeface="Inter"/>
                <a:ea typeface="Inter"/>
                <a:cs typeface="Inter"/>
                <a:sym typeface="Inter"/>
              </a:rPr>
              <a:t>Dataset</a:t>
            </a:r>
            <a:r>
              <a:rPr i="1" lang="fr" sz="9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r>
              <a:rPr i="1" lang="fr" sz="900" u="sng">
                <a:solidFill>
                  <a:schemeClr val="accent5"/>
                </a:solidFill>
                <a:latin typeface="Inter Light"/>
                <a:ea typeface="Inter Light"/>
                <a:cs typeface="Inter Light"/>
                <a:sym typeface="Inter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https://lsfb.info.unamur.be</a:t>
            </a:r>
            <a:r>
              <a:rPr i="1" lang="fr" sz="9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 LSFB </a:t>
            </a:r>
            <a:r>
              <a:rPr lang="fr" sz="9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| </a:t>
            </a:r>
            <a:r>
              <a:rPr b="1" i="1" lang="fr" sz="900">
                <a:solidFill>
                  <a:srgbClr val="3FDAD2"/>
                </a:solidFill>
                <a:latin typeface="Inter"/>
                <a:ea typeface="Inter"/>
                <a:cs typeface="Inter"/>
                <a:sym typeface="Inter"/>
              </a:rPr>
              <a:t>Model</a:t>
            </a:r>
            <a:r>
              <a:rPr i="1" lang="fr" sz="9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  Subramanian B. et al., Sci Rep, 2022</a:t>
            </a:r>
            <a:endParaRPr i="1" sz="9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8502900" y="4262400"/>
            <a:ext cx="340800" cy="136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8542908" y="48209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900"/>
              <a:t>‹#›</a:t>
            </a:fld>
            <a:endParaRPr sz="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idx="4294967295" type="ctrTitle"/>
          </p:nvPr>
        </p:nvSpPr>
        <p:spPr>
          <a:xfrm>
            <a:off x="868589" y="25685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Solution description</a:t>
            </a:r>
            <a:endParaRPr i="0" sz="22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7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8250750" y="4411750"/>
            <a:ext cx="340800" cy="136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427775" y="1058513"/>
            <a:ext cx="63264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Dataset</a:t>
            </a:r>
            <a:endParaRPr sz="1900">
              <a:solidFill>
                <a:srgbClr val="3FDAD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96,400 videos of people signing French words.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Preprocessing</a:t>
            </a:r>
            <a:endParaRPr sz="1900">
              <a:solidFill>
                <a:srgbClr val="3FDAD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From each video, extraction of X, Y, Z coordinates 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of 553 landmarks.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 selection</a:t>
            </a:r>
            <a:endParaRPr sz="1900">
              <a:solidFill>
                <a:srgbClr val="3FDAD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Top 10 words for a total of 14,000 .csv files.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Model</a:t>
            </a:r>
            <a:endParaRPr sz="1900">
              <a:solidFill>
                <a:srgbClr val="3FDAD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Sequential gated recurrent units.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7" name="Google Shape;127;p18"/>
          <p:cNvSpPr txBox="1"/>
          <p:nvPr>
            <p:ph idx="12" type="sldNum"/>
          </p:nvPr>
        </p:nvSpPr>
        <p:spPr>
          <a:xfrm>
            <a:off x="8548658" y="4815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0" y="4856175"/>
            <a:ext cx="4988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3FDAD2"/>
                </a:solidFill>
                <a:latin typeface="Inter"/>
                <a:ea typeface="Inter"/>
                <a:cs typeface="Inter"/>
                <a:sym typeface="Inter"/>
              </a:rPr>
              <a:t>Dataset</a:t>
            </a:r>
            <a:r>
              <a:rPr i="1" lang="fr" sz="9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  </a:t>
            </a:r>
            <a:r>
              <a:rPr i="1" lang="fr" sz="900" u="sng">
                <a:solidFill>
                  <a:schemeClr val="accent5"/>
                </a:solidFill>
                <a:latin typeface="Inter Light"/>
                <a:ea typeface="Inter Light"/>
                <a:cs typeface="Inter Light"/>
                <a:sym typeface="Inter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https://lsfb.info.unamur.be</a:t>
            </a:r>
            <a:r>
              <a:rPr i="1" lang="fr" sz="9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 LSFB </a:t>
            </a:r>
            <a:r>
              <a:rPr lang="fr" sz="9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| </a:t>
            </a:r>
            <a:r>
              <a:rPr b="1" i="1" lang="fr" sz="900">
                <a:solidFill>
                  <a:srgbClr val="3FDAD2"/>
                </a:solidFill>
                <a:latin typeface="Inter"/>
                <a:ea typeface="Inter"/>
                <a:cs typeface="Inter"/>
                <a:sym typeface="Inter"/>
              </a:rPr>
              <a:t>Model</a:t>
            </a:r>
            <a:r>
              <a:rPr i="1" lang="fr" sz="9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  Subramanian B. et al., Sci Rep, 2022</a:t>
            </a:r>
            <a:endParaRPr i="1" sz="9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 rotWithShape="1">
          <a:blip r:embed="rId5">
            <a:alphaModFix/>
          </a:blip>
          <a:srcRect b="0" l="0" r="0" t="1729"/>
          <a:stretch/>
        </p:blipFill>
        <p:spPr>
          <a:xfrm>
            <a:off x="6886876" y="723850"/>
            <a:ext cx="1115875" cy="3583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idx="4294967295" type="ctrTitle"/>
          </p:nvPr>
        </p:nvSpPr>
        <p:spPr>
          <a:xfrm>
            <a:off x="887864" y="2509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What’s next? </a:t>
            </a:r>
            <a:endParaRPr i="0" sz="22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35" name="Google Shape;13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7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421725" y="1150500"/>
            <a:ext cx="46971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How to improve the solution? </a:t>
            </a:r>
            <a:endParaRPr sz="1900">
              <a:solidFill>
                <a:srgbClr val="3FDAD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Add m</a:t>
            </a: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ore words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Belgium vs France language specificities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   	Translate conversations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Improve servers capacity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3FDAD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How to go further ? </a:t>
            </a:r>
            <a:endParaRPr sz="1900">
              <a:solidFill>
                <a:srgbClr val="3FDAD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Talk to users to further understand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their needs and adapt our concept</a:t>
            </a:r>
            <a:endParaRPr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Inter Light"/>
                <a:ea typeface="Inter Light"/>
                <a:cs typeface="Inter Light"/>
                <a:sym typeface="Inter Light"/>
              </a:rPr>
              <a:t>Gather data from different backgrounds</a:t>
            </a:r>
            <a:endParaRPr/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0375" y="1150508"/>
            <a:ext cx="2977825" cy="297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>
            <p:ph idx="12" type="sldNum"/>
          </p:nvPr>
        </p:nvSpPr>
        <p:spPr>
          <a:xfrm>
            <a:off x="8548658" y="4815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40" name="Google Shape;140;p19"/>
          <p:cNvSpPr txBox="1"/>
          <p:nvPr/>
        </p:nvSpPr>
        <p:spPr>
          <a:xfrm>
            <a:off x="523225" y="1481225"/>
            <a:ext cx="5277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DAD2"/>
              </a:buClr>
              <a:buSzPts val="1600"/>
              <a:buFont typeface="Inter Light"/>
              <a:buChar char="●"/>
            </a:pPr>
            <a:r>
              <a:t/>
            </a:r>
            <a:endParaRPr i="1"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DAD2"/>
              </a:buClr>
              <a:buSzPts val="1600"/>
              <a:buFont typeface="Inter Light"/>
              <a:buChar char="●"/>
            </a:pPr>
            <a:r>
              <a:t/>
            </a:r>
            <a:endParaRPr i="1"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DAD2"/>
              </a:buClr>
              <a:buSzPts val="1600"/>
              <a:buFont typeface="Inter Light"/>
              <a:buChar char="●"/>
            </a:pPr>
            <a:r>
              <a:t/>
            </a:r>
            <a:endParaRPr i="1"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DAD2"/>
              </a:buClr>
              <a:buSzPts val="1600"/>
              <a:buFont typeface="Inter Light"/>
              <a:buChar char="●"/>
            </a:pPr>
            <a:r>
              <a:t/>
            </a:r>
            <a:endParaRPr i="1"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523225" y="3218189"/>
            <a:ext cx="5277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DAD2"/>
              </a:buClr>
              <a:buSzPts val="1600"/>
              <a:buFont typeface="Inter Light"/>
              <a:buChar char="●"/>
            </a:pPr>
            <a:r>
              <a:t/>
            </a:r>
            <a:endParaRPr i="1"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DAD2"/>
              </a:buClr>
              <a:buSzPts val="1600"/>
              <a:buFont typeface="Inter Light"/>
              <a:buChar char="●"/>
            </a:pPr>
            <a:r>
              <a:t/>
            </a:r>
            <a:endParaRPr i="1" sz="1600">
              <a:solidFill>
                <a:schemeClr val="dk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DBD0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idx="4294967295" type="ctrTitle"/>
          </p:nvPr>
        </p:nvSpPr>
        <p:spPr>
          <a:xfrm>
            <a:off x="1089725" y="1970775"/>
            <a:ext cx="62691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5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Any questions ?</a:t>
            </a:r>
            <a:endParaRPr i="0" sz="52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47" name="Google Shape;14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 txBox="1"/>
          <p:nvPr>
            <p:ph idx="12" type="sldNum"/>
          </p:nvPr>
        </p:nvSpPr>
        <p:spPr>
          <a:xfrm>
            <a:off x="8548658" y="4815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/>
              <a:t>8</a:t>
            </a:r>
            <a:endParaRPr sz="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